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4" r:id="rId3"/>
    <p:sldId id="265" r:id="rId4"/>
    <p:sldId id="257" r:id="rId5"/>
    <p:sldId id="259" r:id="rId6"/>
    <p:sldId id="262" r:id="rId7"/>
    <p:sldId id="258" r:id="rId8"/>
    <p:sldId id="261" r:id="rId9"/>
    <p:sldId id="267" r:id="rId10"/>
    <p:sldId id="268" r:id="rId11"/>
    <p:sldId id="260" r:id="rId12"/>
    <p:sldId id="26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8244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4" autoAdjust="0"/>
    <p:restoredTop sz="94622" autoAdjust="0"/>
  </p:normalViewPr>
  <p:slideViewPr>
    <p:cSldViewPr>
      <p:cViewPr varScale="1">
        <p:scale>
          <a:sx n="70" d="100"/>
          <a:sy n="70" d="100"/>
        </p:scale>
        <p:origin x="-88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42"/>
    </p:cViewPr>
  </p:sorterViewPr>
  <p:notesViewPr>
    <p:cSldViewPr>
      <p:cViewPr varScale="1">
        <p:scale>
          <a:sx n="59" d="100"/>
          <a:sy n="59" d="100"/>
        </p:scale>
        <p:origin x="-25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674D90-A719-4E3C-8731-4397554EECE4}" type="datetimeFigureOut">
              <a:rPr lang="en-US" smtClean="0"/>
              <a:t>6/1/2013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CBE9E-33BE-4326-AC59-F47415F6FD41}" type="slidenum">
              <a:rPr lang="en-US" smtClean="0"/>
              <a:t>‹#›</a:t>
            </a:fld>
            <a:endParaRPr lang="en-US"/>
          </a:p>
        </p:txBody>
      </p:sp>
    </p:spTree>
    <p:extLst>
      <p:ext uri="{BB962C8B-B14F-4D97-AF65-F5344CB8AC3E}">
        <p14:creationId xmlns:p14="http://schemas.microsoft.com/office/powerpoint/2010/main" val="229644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FCBE9E-33BE-4326-AC59-F47415F6FD41}" type="slidenum">
              <a:rPr lang="en-US" smtClean="0"/>
              <a:t>1</a:t>
            </a:fld>
            <a:endParaRPr lang="en-US"/>
          </a:p>
        </p:txBody>
      </p:sp>
    </p:spTree>
    <p:extLst>
      <p:ext uri="{BB962C8B-B14F-4D97-AF65-F5344CB8AC3E}">
        <p14:creationId xmlns:p14="http://schemas.microsoft.com/office/powerpoint/2010/main" val="3165032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B4B6C5CD-1400-45B2-9206-E21030F74075}" type="datetimeFigureOut">
              <a:rPr lang="en-US" smtClean="0"/>
              <a:t>6/1/2013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CA98B77-3A35-4212-B470-5B8FD7EE5478}"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B6C5CD-1400-45B2-9206-E21030F74075}" type="datetimeFigureOut">
              <a:rPr lang="en-US" smtClean="0"/>
              <a:t>6/1/2013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B6C5CD-1400-45B2-9206-E21030F74075}" type="datetimeFigureOut">
              <a:rPr lang="en-US" smtClean="0"/>
              <a:t>6/1/2013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B6C5CD-1400-45B2-9206-E21030F74075}" type="datetimeFigureOut">
              <a:rPr lang="en-US" smtClean="0"/>
              <a:t>6/1/2013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4B6C5CD-1400-45B2-9206-E21030F74075}" type="datetimeFigureOut">
              <a:rPr lang="en-US" smtClean="0"/>
              <a:t>6/1/2013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0CA98B77-3A35-4212-B470-5B8FD7EE547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B6C5CD-1400-45B2-9206-E21030F74075}" type="datetimeFigureOut">
              <a:rPr lang="en-US" smtClean="0"/>
              <a:t>6/1/2013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4B6C5CD-1400-45B2-9206-E21030F74075}" type="datetimeFigureOut">
              <a:rPr lang="en-US" smtClean="0"/>
              <a:t>6/1/2013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4B6C5CD-1400-45B2-9206-E21030F74075}" type="datetimeFigureOut">
              <a:rPr lang="en-US" smtClean="0"/>
              <a:t>6/1/2013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6C5CD-1400-45B2-9206-E21030F74075}" type="datetimeFigureOut">
              <a:rPr lang="en-US" smtClean="0"/>
              <a:t>6/1/2013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B6C5CD-1400-45B2-9206-E21030F74075}" type="datetimeFigureOut">
              <a:rPr lang="en-US" smtClean="0"/>
              <a:t>6/1/2013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4B6C5CD-1400-45B2-9206-E21030F74075}" type="datetimeFigureOut">
              <a:rPr lang="en-US" smtClean="0"/>
              <a:t>6/1/2013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98B77-3A35-4212-B470-5B8FD7EE547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B6C5CD-1400-45B2-9206-E21030F74075}" type="datetimeFigureOut">
              <a:rPr lang="en-US" smtClean="0"/>
              <a:t>6/1/2013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CA98B77-3A35-4212-B470-5B8FD7EE5478}"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99" y="152400"/>
            <a:ext cx="5694129" cy="10668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5537648"/>
            <a:ext cx="3293592" cy="1198983"/>
          </a:xfrm>
          <a:prstGeom prst="rect">
            <a:avLst/>
          </a:prstGeom>
        </p:spPr>
      </p:pic>
      <p:pic>
        <p:nvPicPr>
          <p:cNvPr id="9" name="LMC-vs-U2-take-me-to-the-clouds-above-radio-edit(mp3hamster.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1371600" y="6289537"/>
            <a:ext cx="45719" cy="45719"/>
          </a:xfrm>
          <a:prstGeom prst="rect">
            <a:avLst/>
          </a:prstGeom>
        </p:spPr>
      </p:pic>
    </p:spTree>
    <p:extLst>
      <p:ext uri="{BB962C8B-B14F-4D97-AF65-F5344CB8AC3E}">
        <p14:creationId xmlns:p14="http://schemas.microsoft.com/office/powerpoint/2010/main" val="3425338206"/>
      </p:ext>
    </p:extLst>
  </p:cSld>
  <p:clrMapOvr>
    <a:masterClrMapping/>
  </p:clrMapOvr>
  <mc:AlternateContent xmlns:mc="http://schemas.openxmlformats.org/markup-compatibility/2006" xmlns:p14="http://schemas.microsoft.com/office/powerpoint/2010/main">
    <mc:Choice Requires="p14">
      <p:transition spd="slow" p14:dur="3900" advClick="0" advTm="9000">
        <p14:glitter pattern="hexagon"/>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117384"/>
            <a:ext cx="2907030" cy="545340"/>
          </a:xfrm>
          <a:prstGeom prst="rect">
            <a:avLst/>
          </a:prstGeom>
        </p:spPr>
      </p:pic>
    </p:spTree>
    <p:extLst>
      <p:ext uri="{BB962C8B-B14F-4D97-AF65-F5344CB8AC3E}">
        <p14:creationId xmlns:p14="http://schemas.microsoft.com/office/powerpoint/2010/main" val="235242623"/>
      </p:ext>
    </p:extLst>
  </p:cSld>
  <p:clrMapOvr>
    <a:masterClrMapping/>
  </p:clrMapOvr>
  <mc:AlternateContent xmlns:mc="http://schemas.openxmlformats.org/markup-compatibility/2006" xmlns:p14="http://schemas.microsoft.com/office/powerpoint/2010/main">
    <mc:Choice Requires="p14">
      <p:transition spd="slow" p14:dur="1200" advTm="7000">
        <p14:prism/>
      </p:transition>
    </mc:Choice>
    <mc:Fallback xmlns="">
      <p:transition spd="slow"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4950255"/>
            <a:ext cx="1554480" cy="29161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6121060"/>
            <a:ext cx="2847065" cy="533400"/>
          </a:xfrm>
          <a:prstGeom prst="rect">
            <a:avLst/>
          </a:prstGeom>
        </p:spPr>
      </p:pic>
    </p:spTree>
    <p:extLst>
      <p:ext uri="{BB962C8B-B14F-4D97-AF65-F5344CB8AC3E}">
        <p14:creationId xmlns:p14="http://schemas.microsoft.com/office/powerpoint/2010/main" val="637802411"/>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5537648"/>
            <a:ext cx="3293592" cy="119898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2400"/>
            <a:ext cx="5181600" cy="970777"/>
          </a:xfrm>
          <a:prstGeom prst="rect">
            <a:avLst/>
          </a:prstGeom>
        </p:spPr>
      </p:pic>
    </p:spTree>
    <p:extLst>
      <p:ext uri="{BB962C8B-B14F-4D97-AF65-F5344CB8AC3E}">
        <p14:creationId xmlns:p14="http://schemas.microsoft.com/office/powerpoint/2010/main" val="470459029"/>
      </p:ext>
    </p:extLst>
  </p:cSld>
  <p:clrMapOvr>
    <a:masterClrMapping/>
  </p:clrMapOvr>
  <mc:AlternateContent xmlns:mc="http://schemas.openxmlformats.org/markup-compatibility/2006">
    <mc:Choice xmlns:p14="http://schemas.microsoft.com/office/powerpoint/2010/main" Requires="p14">
      <p:transition spd="slow" p14:dur="3900" advTm="5000">
        <p14:glitter pattern="hexagon"/>
      </p:transition>
    </mc:Choice>
    <mc:Fallback>
      <p:transition spd="slow"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Content Placeholder 4"/>
          <p:cNvSpPr txBox="1">
            <a:spLocks/>
          </p:cNvSpPr>
          <p:nvPr/>
        </p:nvSpPr>
        <p:spPr>
          <a:xfrm>
            <a:off x="-76200" y="1524000"/>
            <a:ext cx="9144000" cy="5334000"/>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just">
              <a:buNone/>
            </a:pP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CHARTER </a:t>
            </a:r>
            <a:r>
              <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MASTER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iz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og</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Sad</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a</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je firma koja se veoma uspešno bavi gradskim i međugradskim vanlinijskim taxi prevozom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putnika</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u zemlji i u inostranstvu</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Iznajmljivanje </a:t>
            </a:r>
            <a:r>
              <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vozila sa vozačem je najčešća usluga koja vam može zatrebati. U okviru naših transportnih usluga nudimo Vam sigurna i udobna vozila. Stečenim iskustvom na putevima širom Evrope garantujemo Vam sigurnost i profesionalnost u obavljanju taksi usluga. Specijalizovani smo za prevoz, odvoženje i dočekivanje putnika u zemlji i inostranstvu putničkim automobilima visoke klase i iznajmljivanje luksuznih vozila sa vozačem. Na raspolaganju smo za uslugu prevoza sa vaše adrese, dočekujemo Vas na svim aerodromima u okruženju, prevozimo na koncerte, manifestacije i sve druge događaje. Pružamo Vam svu potrebnu udobnost putovanja, bez obzira da li se radi o dnevnim gradskim ili višednevnim vangradskim vožnjama.  Sa nama se možete uputiti ka bilo kom odredištu u zemlji ili inostranstvu uz cene koje su prilagođene vašim mogućnostima</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Taxi </a:t>
            </a:r>
            <a:r>
              <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prevoz putnika na relaciji Novi Sad - Beograd ili Novi Sad - Aerodrom "Nikola Tesla" je najčešća usluga koju pružamo našim korisnicima. Prevoz putničkim automobilom, kombi prevoz, rentiranje glisera, helikoptera i rezervacija i organizacija čarter letova je nešto što takođe pružamo kao uslugu i sa zadovoljstvom ispunjavamo sve što je u našoj moći</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a:t>
            </a:r>
            <a:endPar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679" y="84909"/>
            <a:ext cx="4630641" cy="86867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66799"/>
            <a:ext cx="9144000" cy="457201"/>
          </a:xfrm>
          <a:prstGeom prst="rect">
            <a:avLst/>
          </a:prstGeom>
        </p:spPr>
      </p:pic>
    </p:spTree>
    <p:extLst>
      <p:ext uri="{BB962C8B-B14F-4D97-AF65-F5344CB8AC3E}">
        <p14:creationId xmlns:p14="http://schemas.microsoft.com/office/powerpoint/2010/main" val="2733603016"/>
      </p:ext>
    </p:extLst>
  </p:cSld>
  <p:clrMapOvr>
    <a:masterClrMapping/>
  </p:clrMapOvr>
  <mc:AlternateContent xmlns:mc="http://schemas.openxmlformats.org/markup-compatibility/2006" xmlns:p14="http://schemas.microsoft.com/office/powerpoint/2010/main">
    <mc:Choice Requires="p14">
      <p:transition spd="med" p14:dur="700" advTm="23000">
        <p:fade/>
      </p:transition>
    </mc:Choice>
    <mc:Fallback xmlns="">
      <p:transition spd="med" advTm="2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4" name="Content Placeholder 4"/>
          <p:cNvSpPr txBox="1">
            <a:spLocks/>
          </p:cNvSpPr>
          <p:nvPr/>
        </p:nvSpPr>
        <p:spPr>
          <a:xfrm>
            <a:off x="-76200" y="457200"/>
            <a:ext cx="9067801" cy="6096001"/>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just">
              <a:buNone/>
            </a:pP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Bilo da ste običan građanin, sportista, biznismen, političar, lekar, penzioner ili službeno lice, uvek se nađete u situaciji kada vam treba profesionlana pomoć u pronalaženju neke lokacije ili imate potrebu da idete sa nekim da bi ste obavili neki posao ili sebi pričinili zadovoljstvo. Ponekad se čak javlja potreba da hitno pošaljete određen paket ili isti preuzmete, a niste u mogućnosti da fizički to obavite. Tada stupamo mi na scenu. Potpuno diskretni, poslovni i pouzdani.  Vozač govori Srpski, Engleski, Bugarski, Ruski i Jermenski jezik. Dugogodišnje iskustvo u vožnji i stotine hiljada pređenih kilometara su garancija da ste na pravom mestu za dobru saradnju.</a:t>
            </a:r>
          </a:p>
          <a:p>
            <a:pPr marL="137160" indent="0" algn="just">
              <a:buNone/>
            </a:pP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Naš vozni park čine putnički automobili i kombi vozila. Renault Fluence 2010 u ful opremi je biser u našoj ponudi, pored toga nudimo i Suzuki Grand Vitara u ful opremi, Škodu Oktaviu, Mercedes E 220, i druga luksuzna vozila… Renault Fluence je opremljen sa digitalnim dvozonskim klima uređajem,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Wi Fi konekcija, </a:t>
            </a:r>
            <a:r>
              <a:rPr lang="vi-VN"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Mp3 plejer sa sistemom od 9 zvučnika, polu kožna sedišta, zatamnjena stakla, zavese na zadnjim staklima, naslon za ruke napred i na zadnjoj klupi, gepek koji prima do 4 najveća kofera koji se proizvode. (oko 530 litara zapremine). Drugim rečima, jedno od retkih vozila koje može da zadovolji sve ukuse. Vozila se održavaju u ovlašćenim servisima što o pouzdanosti vozila govori jako mnogo.</a:t>
            </a:r>
            <a:endParaRPr lang="vi-VN" sz="20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24703"/>
            <a:ext cx="3259041" cy="611376"/>
          </a:xfrm>
          <a:prstGeom prst="rect">
            <a:avLst/>
          </a:prstGeom>
        </p:spPr>
      </p:pic>
    </p:spTree>
    <p:extLst>
      <p:ext uri="{BB962C8B-B14F-4D97-AF65-F5344CB8AC3E}">
        <p14:creationId xmlns:p14="http://schemas.microsoft.com/office/powerpoint/2010/main" val="1953193488"/>
      </p:ext>
    </p:extLst>
  </p:cSld>
  <p:clrMapOvr>
    <a:masterClrMapping/>
  </p:clrMapOvr>
  <p:transition spd="slow" advTm="23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219200"/>
            <a:ext cx="8471263" cy="5638800"/>
          </a:xfrm>
        </p:spPr>
        <p:txBody>
          <a:bodyPr>
            <a:noAutofit/>
          </a:bodyPr>
          <a:lstStyle/>
          <a:p>
            <a:pPr marL="137160" indent="0" algn="ctr">
              <a:buNone/>
            </a:pP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CHARTER MASTER - PREVOZ PUTNIKA DO AERODROMA</a:t>
            </a:r>
            <a:r>
              <a:rPr lang="en-US" sz="2000" dirty="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2000"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dirty="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2000"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Uz</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našu</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pomoć</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stižete</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do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bilo</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kog</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u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regiounu</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Prevoz</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do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u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Beogradu</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Budimpešti</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Temišvaru</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Tivtu</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možete</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učiniti</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pravim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zadovoljstvom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sa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jednim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od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naših</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vozila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Isto</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tako</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Vas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možemo</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dočekati</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na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nekom</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od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navedenih</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ukoliko</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to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Vaša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potreba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Cene</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Sad - Beograd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"Nikola Tesla"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4500 din.</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Novi Sad - Beograd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"Nikola Tesla"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stari</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put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3500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din.</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Budimpešta</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19000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din.</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Temišvar</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8500 din.</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Tivat</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32000 din.</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Novi Sad - Zagreb (</a:t>
            </a:r>
            <a:r>
              <a:rPr lang="en-US" sz="2000" b="1" dirty="0" err="1">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sr-Latn-R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23000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din.</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NAPOMENA - U SVE NAŠE CENE SU UKLJUČENE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PUTARINE. ZA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RAZLIKU OD DRUGIH NE </a:t>
            </a:r>
            <a:r>
              <a:rPr lang="en-US" sz="2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ISTIČEMO </a:t>
            </a:r>
            <a:r>
              <a:rPr lang="en-US" sz="20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NIŽE CENE A DA POTOM NAKNADNO NAPLAĆUJEMO DODATNE TROŠKOVE.</a:t>
            </a:r>
            <a:endParaRPr lang="en-US" sz="200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679" y="84909"/>
            <a:ext cx="4630641" cy="868679"/>
          </a:xfrm>
          <a:prstGeom prst="rect">
            <a:avLst/>
          </a:prstGeom>
        </p:spPr>
      </p:pic>
    </p:spTree>
    <p:extLst>
      <p:ext uri="{BB962C8B-B14F-4D97-AF65-F5344CB8AC3E}">
        <p14:creationId xmlns:p14="http://schemas.microsoft.com/office/powerpoint/2010/main" val="3590896704"/>
      </p:ext>
    </p:extLst>
  </p:cSld>
  <p:clrMapOvr>
    <a:masterClrMapping/>
  </p:clrMapOvr>
  <p:transition spd="slow" advTm="1400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260985" y="797501"/>
            <a:ext cx="8557260" cy="5865223"/>
          </a:xfrm>
          <a:prstGeom prst="rect">
            <a:avLst/>
          </a:prstGeom>
        </p:spPr>
        <p:txBody>
          <a:bodyPr numCol="3">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SRBIJA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Bačka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Palanka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1900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Zrenjanin</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2500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Sremska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Mitrovica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2600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Šabac</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3300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Nikola Tesla    4500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Putarina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uračunata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Aerodrom</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Nikola Tesla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starim</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putem</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3500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Beograd    5000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Subotica   5300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Sombor</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4500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Kikinda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4800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Šid</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3600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Loznica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6000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Vršac</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6800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Smederevo</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8000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Užice</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10500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Novi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Pazar</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16500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Negotin</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15500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Zaječar</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15500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Niš</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17500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Pirot</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21500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Vranje</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23000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Valjevo</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6500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Kragujevac</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12500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Kraljevo</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12500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Zlatibor</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Čajetina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12700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Kopaonik</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17500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Tara 13000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MAĐARSKA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Segedin</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8500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Budimpešta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19000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BOSNA I HERCEGOVINA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Sarajevo    18000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Banja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Luka    19000</a:t>
            </a:r>
            <a:endParaRPr lang="sr-Latn-R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endParaRPr>
          </a:p>
          <a:p>
            <a:pPr marL="137160" indent="0">
              <a:buNone/>
            </a:pPr>
            <a:endParaRPr lang="sr-Latn-RS" sz="15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a:p>
            <a:pPr marL="137160" indent="0">
              <a:buNone/>
            </a:pP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SLOVENIJA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Ljubljana    31000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endParaRPr lang="sr-Latn-RS" sz="15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a:p>
            <a:pPr marL="137160" indent="0">
              <a:buNone/>
            </a:pP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CRNA GORA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Podgorica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28500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Budva</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32000</a:t>
            </a:r>
            <a:endParaRPr lang="sr-Latn-R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endParaRPr>
          </a:p>
          <a:p>
            <a:endParaRPr lang="sr-Latn-R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endParaRPr>
          </a:p>
          <a:p>
            <a:pPr marL="137160" indent="0">
              <a:buFont typeface="Wingdings 2"/>
              <a:buNone/>
            </a:pP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HRVATSKA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Zagreb    23000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Rijeka    33000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Poreč</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37000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Osjek</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5500</a:t>
            </a:r>
            <a:endParaRPr lang="sr-Latn-R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endParaRPr>
          </a:p>
          <a:p>
            <a:pPr marL="137160" indent="0">
              <a:buFont typeface="Wingdings 2"/>
              <a:buNone/>
            </a:pP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AUSTRIJA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Beč</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29000</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RUMUNIJA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Novi Sad - </a:t>
            </a:r>
            <a:r>
              <a:rPr lang="en-US" sz="1500" b="1" dirty="0" err="1" smtClean="0">
                <a:solidFill>
                  <a:srgbClr val="FFFF00"/>
                </a:solidFill>
                <a:effectLst>
                  <a:outerShdw blurRad="38100" dist="38100" dir="2700000" algn="tl">
                    <a:srgbClr val="000000">
                      <a:alpha val="43137"/>
                    </a:srgbClr>
                  </a:outerShdw>
                </a:effectLst>
                <a:latin typeface="Calibri" pitchFamily="34" charset="0"/>
                <a:cs typeface="Calibri" pitchFamily="34" charset="0"/>
              </a:rPr>
              <a:t>Temišvar</a:t>
            </a:r>
            <a:r>
              <a:rPr lang="en-US" sz="15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8500</a:t>
            </a:r>
            <a:endParaRPr lang="en-US" sz="15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TextBox 2"/>
          <p:cNvSpPr txBox="1"/>
          <p:nvPr/>
        </p:nvSpPr>
        <p:spPr>
          <a:xfrm>
            <a:off x="762000" y="450277"/>
            <a:ext cx="184731" cy="369332"/>
          </a:xfrm>
          <a:prstGeom prst="rect">
            <a:avLst/>
          </a:prstGeom>
          <a:noFill/>
        </p:spPr>
        <p:txBody>
          <a:bodyPr wrap="none" rtlCol="0">
            <a:spAutoFit/>
          </a:bodyPr>
          <a:lstStyle/>
          <a:p>
            <a:endParaRPr lang="en-US" dirty="0"/>
          </a:p>
        </p:txBody>
      </p:sp>
      <p:sp>
        <p:nvSpPr>
          <p:cNvPr id="4" name="Title 1"/>
          <p:cNvSpPr txBox="1">
            <a:spLocks/>
          </p:cNvSpPr>
          <p:nvPr/>
        </p:nvSpPr>
        <p:spPr>
          <a:xfrm>
            <a:off x="76200" y="58782"/>
            <a:ext cx="8926830" cy="760827"/>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000" dirty="0" err="1">
                <a:solidFill>
                  <a:srgbClr val="FF0066"/>
                </a:solidFill>
                <a:latin typeface="Aharoni" pitchFamily="2" charset="-79"/>
                <a:cs typeface="Aharoni" pitchFamily="2" charset="-79"/>
              </a:rPr>
              <a:t>Cene</a:t>
            </a:r>
            <a:r>
              <a:rPr lang="en-US" sz="3000" dirty="0">
                <a:solidFill>
                  <a:srgbClr val="FF0066"/>
                </a:solidFill>
                <a:latin typeface="Aharoni" pitchFamily="2" charset="-79"/>
                <a:cs typeface="Aharoni" pitchFamily="2" charset="-79"/>
              </a:rPr>
              <a:t> </a:t>
            </a:r>
            <a:r>
              <a:rPr lang="en-US" sz="3000" dirty="0" err="1">
                <a:solidFill>
                  <a:srgbClr val="FF0066"/>
                </a:solidFill>
                <a:latin typeface="Aharoni" pitchFamily="2" charset="-79"/>
                <a:cs typeface="Aharoni" pitchFamily="2" charset="-79"/>
              </a:rPr>
              <a:t>destinacija</a:t>
            </a:r>
            <a:r>
              <a:rPr lang="en-US" sz="3000" dirty="0">
                <a:solidFill>
                  <a:srgbClr val="FF0066"/>
                </a:solidFill>
                <a:latin typeface="Aharoni" pitchFamily="2" charset="-79"/>
                <a:cs typeface="Aharoni" pitchFamily="2" charset="-79"/>
              </a:rPr>
              <a:t> </a:t>
            </a:r>
            <a:r>
              <a:rPr lang="en-US" sz="3000" dirty="0" err="1">
                <a:solidFill>
                  <a:srgbClr val="FF0066"/>
                </a:solidFill>
                <a:latin typeface="Aharoni" pitchFamily="2" charset="-79"/>
                <a:cs typeface="Aharoni" pitchFamily="2" charset="-79"/>
              </a:rPr>
              <a:t>sa</a:t>
            </a:r>
            <a:r>
              <a:rPr lang="en-US" sz="3000" dirty="0">
                <a:solidFill>
                  <a:srgbClr val="FF0066"/>
                </a:solidFill>
                <a:latin typeface="Aharoni" pitchFamily="2" charset="-79"/>
                <a:cs typeface="Aharoni" pitchFamily="2" charset="-79"/>
              </a:rPr>
              <a:t> </a:t>
            </a:r>
            <a:r>
              <a:rPr lang="en-US" sz="3000" dirty="0" err="1">
                <a:solidFill>
                  <a:srgbClr val="FF0066"/>
                </a:solidFill>
                <a:latin typeface="Aharoni" pitchFamily="2" charset="-79"/>
                <a:cs typeface="Aharoni" pitchFamily="2" charset="-79"/>
              </a:rPr>
              <a:t>polaskom</a:t>
            </a:r>
            <a:r>
              <a:rPr lang="en-US" sz="3000" dirty="0">
                <a:solidFill>
                  <a:srgbClr val="FF0066"/>
                </a:solidFill>
                <a:latin typeface="Aharoni" pitchFamily="2" charset="-79"/>
                <a:cs typeface="Aharoni" pitchFamily="2" charset="-79"/>
              </a:rPr>
              <a:t> </a:t>
            </a:r>
            <a:r>
              <a:rPr lang="en-US" sz="3000" dirty="0" err="1">
                <a:solidFill>
                  <a:srgbClr val="FF0066"/>
                </a:solidFill>
                <a:latin typeface="Aharoni" pitchFamily="2" charset="-79"/>
                <a:cs typeface="Aharoni" pitchFamily="2" charset="-79"/>
              </a:rPr>
              <a:t>iz</a:t>
            </a:r>
            <a:r>
              <a:rPr lang="en-US" sz="3000" dirty="0">
                <a:solidFill>
                  <a:srgbClr val="FF0066"/>
                </a:solidFill>
                <a:latin typeface="Aharoni" pitchFamily="2" charset="-79"/>
                <a:cs typeface="Aharoni" pitchFamily="2" charset="-79"/>
              </a:rPr>
              <a:t> </a:t>
            </a:r>
            <a:r>
              <a:rPr lang="en-US" sz="3000" dirty="0" err="1">
                <a:solidFill>
                  <a:srgbClr val="FF0066"/>
                </a:solidFill>
                <a:latin typeface="Aharoni" pitchFamily="2" charset="-79"/>
                <a:cs typeface="Aharoni" pitchFamily="2" charset="-79"/>
              </a:rPr>
              <a:t>Novog</a:t>
            </a:r>
            <a:r>
              <a:rPr lang="en-US" sz="3000" dirty="0">
                <a:solidFill>
                  <a:srgbClr val="FF0066"/>
                </a:solidFill>
                <a:latin typeface="Aharoni" pitchFamily="2" charset="-79"/>
                <a:cs typeface="Aharoni" pitchFamily="2" charset="-79"/>
              </a:rPr>
              <a:t> </a:t>
            </a:r>
            <a:r>
              <a:rPr lang="en-US" sz="3000" dirty="0" smtClean="0">
                <a:solidFill>
                  <a:srgbClr val="FF0066"/>
                </a:solidFill>
                <a:latin typeface="Aharoni" pitchFamily="2" charset="-79"/>
                <a:cs typeface="Aharoni" pitchFamily="2" charset="-79"/>
              </a:rPr>
              <a:t>Sad</a:t>
            </a:r>
            <a:r>
              <a:rPr lang="sr-Latn-RS" sz="3000" dirty="0" smtClean="0">
                <a:solidFill>
                  <a:srgbClr val="FF0066"/>
                </a:solidFill>
                <a:latin typeface="Aharoni" pitchFamily="2" charset="-79"/>
                <a:cs typeface="Aharoni" pitchFamily="2" charset="-79"/>
              </a:rPr>
              <a:t>a</a:t>
            </a:r>
            <a:r>
              <a:rPr lang="en-US" sz="3000" dirty="0" smtClean="0">
                <a:solidFill>
                  <a:srgbClr val="FF0066"/>
                </a:solidFill>
                <a:latin typeface="Aharoni" pitchFamily="2" charset="-79"/>
                <a:cs typeface="Aharoni" pitchFamily="2" charset="-79"/>
              </a:rPr>
              <a:t>:</a:t>
            </a:r>
            <a:endParaRPr lang="en-US" sz="3000" dirty="0">
              <a:solidFill>
                <a:srgbClr val="FF0066"/>
              </a:solidFill>
              <a:latin typeface="Aharoni" pitchFamily="2" charset="-79"/>
              <a:cs typeface="Aharoni" pitchFamily="2" charset="-79"/>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117384"/>
            <a:ext cx="2907030" cy="545340"/>
          </a:xfrm>
          <a:prstGeom prst="rect">
            <a:avLst/>
          </a:prstGeom>
        </p:spPr>
      </p:pic>
    </p:spTree>
    <p:extLst>
      <p:ext uri="{BB962C8B-B14F-4D97-AF65-F5344CB8AC3E}">
        <p14:creationId xmlns:p14="http://schemas.microsoft.com/office/powerpoint/2010/main" val="2796925773"/>
      </p:ext>
    </p:extLst>
  </p:cSld>
  <p:clrMapOvr>
    <a:masterClrMapping/>
  </p:clrMapOvr>
  <p:transition spd="slow" advTm="1700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39486" y="76200"/>
            <a:ext cx="8686798" cy="760827"/>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sr-Latn-RS" dirty="0" smtClean="0">
                <a:solidFill>
                  <a:srgbClr val="F82442"/>
                </a:solidFill>
                <a:latin typeface="Aharoni" pitchFamily="2" charset="-79"/>
                <a:cs typeface="Aharoni" pitchFamily="2" charset="-79"/>
              </a:rPr>
              <a:t>Prevoz helikopterom 3 </a:t>
            </a:r>
            <a:r>
              <a:rPr lang="en-US" dirty="0" smtClean="0">
                <a:solidFill>
                  <a:srgbClr val="F82442"/>
                </a:solidFill>
                <a:latin typeface="Aharoni" pitchFamily="2" charset="-79"/>
                <a:cs typeface="Aharoni" pitchFamily="2" charset="-79"/>
              </a:rPr>
              <a:t>+ 1 </a:t>
            </a:r>
            <a:r>
              <a:rPr lang="en-US" dirty="0" err="1" smtClean="0">
                <a:solidFill>
                  <a:srgbClr val="F82442"/>
                </a:solidFill>
                <a:latin typeface="Aharoni" pitchFamily="2" charset="-79"/>
                <a:cs typeface="Aharoni" pitchFamily="2" charset="-79"/>
              </a:rPr>
              <a:t>putnika</a:t>
            </a:r>
            <a:endParaRPr lang="en-US" dirty="0">
              <a:solidFill>
                <a:srgbClr val="F82442"/>
              </a:solidFill>
              <a:latin typeface="Aharoni" pitchFamily="2" charset="-79"/>
              <a:cs typeface="Aharoni" pitchFamily="2" charset="-79"/>
            </a:endParaRPr>
          </a:p>
        </p:txBody>
      </p:sp>
      <p:sp>
        <p:nvSpPr>
          <p:cNvPr id="3" name="TextBox 2"/>
          <p:cNvSpPr txBox="1"/>
          <p:nvPr/>
        </p:nvSpPr>
        <p:spPr>
          <a:xfrm>
            <a:off x="239486" y="768489"/>
            <a:ext cx="8686798" cy="5632311"/>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Helikopterski </a:t>
            </a:r>
            <a: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t>prevoz je nešto novo i nesvakidašnje kod nas. Ukoliko ste u situaciji da morate u kratkom roku biti na više nepristupačnih lokacija, da obavite poslove od životnog značaja, razgledate teren sa visine, ili pak iznenadite voljenu osobu sa nečim izvanrednim poput vožnjom helikopterom, onda ste na pravom mestu. </a:t>
            </a:r>
            <a:b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Uz </a:t>
            </a:r>
            <a: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t>malo organizacije možemo da vam pomognemo da stignete na seriju sastanaka na lokacijama koje su jenda od druge udaljene i odvojene nepristupačnim terenima. Možemo da vam pomognemo da napravite venčanje iz snova. Ukoliko ste muzičar ili glumac, da vas dovezemo do mesta nastupa ili snimanja bez da rizikujete da vas fanovi obsedaju. Da prevezemo pacijenta do medicinske ustanove gde će biti operisan ili zbrinut. Da dostavimo paket od visokog značaja u najkraćem roku i uz maksimalnu diskreciju</a:t>
            </a:r>
            <a:r>
              <a:rPr lang="vi-VN"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a:t>
            </a:r>
            <a: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t/>
            </a:r>
            <a:b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en-US"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Ukoliko </a:t>
            </a:r>
            <a: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t>se pronalazite u nekoj od ovih situacija, u najkraćem roku možemo da vam obezbedimo letelicu kojom ćete moći da ispunite dati zadatak uz profesionalnog pilota u roku od dva sata od trenutka kada vi to poželite!</a:t>
            </a:r>
            <a:b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br>
            <a:r>
              <a:rPr lang="sr-Latn-RS"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rPr>
              <a:t>Osnovno </a:t>
            </a:r>
            <a:r>
              <a:rPr lang="vi-VN" b="1" dirty="0">
                <a:solidFill>
                  <a:srgbClr val="FFFF00"/>
                </a:solidFill>
                <a:effectLst>
                  <a:outerShdw blurRad="38100" dist="38100" dir="2700000" algn="tl">
                    <a:srgbClr val="000000">
                      <a:alpha val="43137"/>
                    </a:srgbClr>
                  </a:outerShdw>
                </a:effectLst>
                <a:latin typeface="Calibri" pitchFamily="34" charset="0"/>
                <a:cs typeface="Calibri" pitchFamily="34" charset="0"/>
              </a:rPr>
              <a:t>što trebate da znate je sledeće: maksimalna dozvoljena težina putnika je 200 kilograma zbirno za sva tri putnika. Od prtljaga je dozvoljeno nošenje isključivo aktovki ili drugih poslovnih torbi ili torbi za lap top i slično. Imaćete čast da letite sa najiskusnijim helikopterskim pilotom koji je više puta nagrađivan. Cena zakupa helikopter se formira na osnovu vaš zamisli uz konsultaciju sa pilotom. Cena iznosi 90,000 dinara na sat. </a:t>
            </a:r>
            <a:endParaRPr lang="en-US"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117384"/>
            <a:ext cx="2907030" cy="545340"/>
          </a:xfrm>
          <a:prstGeom prst="rect">
            <a:avLst/>
          </a:prstGeom>
        </p:spPr>
      </p:pic>
    </p:spTree>
    <p:extLst>
      <p:ext uri="{BB962C8B-B14F-4D97-AF65-F5344CB8AC3E}">
        <p14:creationId xmlns:p14="http://schemas.microsoft.com/office/powerpoint/2010/main" val="2324189347"/>
      </p:ext>
    </p:extLst>
  </p:cSld>
  <p:clrMapOvr>
    <a:masterClrMapping/>
  </p:clrMapOvr>
  <p:transition spd="slow" advTm="26000">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2915"/>
            <a:ext cx="9144000" cy="277238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61433"/>
            <a:ext cx="9144000" cy="68296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6117384"/>
            <a:ext cx="2907030" cy="545340"/>
          </a:xfrm>
          <a:prstGeom prst="rect">
            <a:avLst/>
          </a:prstGeom>
        </p:spPr>
      </p:pic>
    </p:spTree>
    <p:extLst>
      <p:ext uri="{BB962C8B-B14F-4D97-AF65-F5344CB8AC3E}">
        <p14:creationId xmlns:p14="http://schemas.microsoft.com/office/powerpoint/2010/main" val="123607819"/>
      </p:ext>
    </p:extLst>
  </p:cSld>
  <p:clrMapOvr>
    <a:masterClrMapping/>
  </p:clrMapOvr>
  <mc:AlternateContent xmlns:mc="http://schemas.openxmlformats.org/markup-compatibility/2006" xmlns:p14="http://schemas.microsoft.com/office/powerpoint/2010/main">
    <mc:Choice Requires="p14">
      <p:transition spd="slow" p14:dur="1100" advTm="7000">
        <p14:switch dir="r"/>
      </p:transition>
    </mc:Choice>
    <mc:Fallback xmlns="">
      <p:transition spd="slow"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117384"/>
            <a:ext cx="2907030" cy="545340"/>
          </a:xfrm>
          <a:prstGeom prst="rect">
            <a:avLst/>
          </a:prstGeom>
        </p:spPr>
      </p:pic>
    </p:spTree>
    <p:extLst>
      <p:ext uri="{BB962C8B-B14F-4D97-AF65-F5344CB8AC3E}">
        <p14:creationId xmlns:p14="http://schemas.microsoft.com/office/powerpoint/2010/main" val="2755730281"/>
      </p:ext>
    </p:extLst>
  </p:cSld>
  <p:clrMapOvr>
    <a:masterClrMapping/>
  </p:clrMapOvr>
  <mc:AlternateContent xmlns:mc="http://schemas.openxmlformats.org/markup-compatibility/2006" xmlns:p14="http://schemas.microsoft.com/office/powerpoint/2010/main">
    <mc:Choice Requires="p14">
      <p:transition spd="slow" p14:dur="1200" advTm="7000">
        <p14:prism/>
      </p:transition>
    </mc:Choice>
    <mc:Fallback xmlns="">
      <p:transition spd="slow"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117384"/>
            <a:ext cx="2907030" cy="545340"/>
          </a:xfrm>
          <a:prstGeom prst="rect">
            <a:avLst/>
          </a:prstGeom>
        </p:spPr>
      </p:pic>
    </p:spTree>
    <p:extLst>
      <p:ext uri="{BB962C8B-B14F-4D97-AF65-F5344CB8AC3E}">
        <p14:creationId xmlns:p14="http://schemas.microsoft.com/office/powerpoint/2010/main" val="3091030345"/>
      </p:ext>
    </p:extLst>
  </p:cSld>
  <p:clrMapOvr>
    <a:masterClrMapping/>
  </p:clrMapOvr>
  <mc:AlternateContent xmlns:mc="http://schemas.openxmlformats.org/markup-compatibility/2006" xmlns:p14="http://schemas.microsoft.com/office/powerpoint/2010/main">
    <mc:Choice Requires="p14">
      <p:transition spd="slow" p14:dur="1200" advTm="7000">
        <p14:prism/>
      </p:transition>
    </mc:Choice>
    <mc:Fallback xmlns="">
      <p:transition spd="slow" advTm="7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353</TotalTime>
  <Words>52</Words>
  <Application>Microsoft Office PowerPoint</Application>
  <PresentationFormat>On-screen Show (4:3)</PresentationFormat>
  <Paragraphs>15</Paragraphs>
  <Slides>12</Slides>
  <Notes>1</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Charter Master Auto &amp; Avio Transport</dc:title>
  <dc:creator>ismail - [2010];Patrik Tovmasjan</dc:creator>
  <cp:keywords>Prevoz putnika, helikopter, čarter letovi, taxi, taksi, luksuzna vozila</cp:keywords>
  <cp:lastModifiedBy>ismail - [2010]</cp:lastModifiedBy>
  <cp:revision>64</cp:revision>
  <dcterms:created xsi:type="dcterms:W3CDTF">2013-05-31T21:25:46Z</dcterms:created>
  <dcterms:modified xsi:type="dcterms:W3CDTF">2013-06-01T15:11:53Z</dcterms:modified>
  <cp:category>Turizam &amp; transport putnika</cp:category>
</cp:coreProperties>
</file>